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852" r:id="rId4"/>
  </p:sldMasterIdLst>
  <p:notesMasterIdLst>
    <p:notesMasterId r:id="rId14"/>
  </p:notesMasterIdLst>
  <p:sldIdLst>
    <p:sldId id="260" r:id="rId5"/>
    <p:sldId id="259" r:id="rId6"/>
    <p:sldId id="261" r:id="rId7"/>
    <p:sldId id="262" r:id="rId8"/>
    <p:sldId id="263" r:id="rId9"/>
    <p:sldId id="266" r:id="rId10"/>
    <p:sldId id="267"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34" autoAdjust="0"/>
  </p:normalViewPr>
  <p:slideViewPr>
    <p:cSldViewPr snapToGrid="0">
      <p:cViewPr varScale="1">
        <p:scale>
          <a:sx n="120" d="100"/>
          <a:sy n="120" d="100"/>
        </p:scale>
        <p:origin x="234" y="10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e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18A437-91FB-4FB3-8FC2-9F674E6A454F}" type="datetimeFigureOut">
              <a:rPr lang="en-US" smtClean="0"/>
              <a:t>3/28/2025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937A20-946F-4FE9-9157-769BA906E7B5}" type="slidenum">
              <a:rPr lang="en-US" smtClean="0"/>
              <a:t>‹#›</a:t>
            </a:fld>
            <a:endParaRPr lang="en-US" dirty="0"/>
          </a:p>
        </p:txBody>
      </p:sp>
    </p:spTree>
    <p:extLst>
      <p:ext uri="{BB962C8B-B14F-4D97-AF65-F5344CB8AC3E}">
        <p14:creationId xmlns:p14="http://schemas.microsoft.com/office/powerpoint/2010/main" val="1860623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19745A9D-2034-43A0-8CC4-56A06FE630E6}" type="datetime1">
              <a:rPr lang="en-US" smtClean="0"/>
              <a:t>3/28/2025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785783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EF20994C-E75A-463D-B1FB-9A4B00C17887}" type="datetime1">
              <a:rPr lang="en-US" smtClean="0"/>
              <a:t>3/28/2025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709946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F20994C-E75A-463D-B1FB-9A4B00C17887}"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649350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EF20994C-E75A-463D-B1FB-9A4B00C17887}"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8905325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F20994C-E75A-463D-B1FB-9A4B00C17887}"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0956031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F20994C-E75A-463D-B1FB-9A4B00C17887}" type="datetime1">
              <a:rPr lang="en-US" smtClean="0"/>
              <a:t>3/28/2025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6172122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F20994C-E75A-463D-B1FB-9A4B00C17887}" type="datetime1">
              <a:rPr lang="en-US" smtClean="0"/>
              <a:t>3/28/2025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45835722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39CFF6F-0C74-4A13-B58B-0388B11F7BDF}"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193642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10F47B6B-C82D-452C-9AF5-AE113117096C}"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74118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4BADD5-4D46-4D60-8999-54D1907EC62B}"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996467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8A8AF52-A35B-49D6-9AAE-59CF99BF4750}" type="datetime1">
              <a:rPr lang="en-US" smtClean="0"/>
              <a:t>3/28/2025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671989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1FB979-2F5C-40FA-A13F-B6A00A8AA685}" type="datetime1">
              <a:rPr lang="en-US" smtClean="0"/>
              <a:t>3/28/2025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58753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DDA4F0F-ADD7-41EA-8DC2-2E2A3502B34E}" type="datetime1">
              <a:rPr lang="en-US" smtClean="0"/>
              <a:t>3/28/2025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43741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C0CAA22-1073-4951-A48E-333A90A082F4}" type="datetime1">
              <a:rPr lang="en-US" smtClean="0"/>
              <a:t>3/28/2025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4162376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411681-0DF0-4920-8B35-57C3BE1FE277}" type="datetime1">
              <a:rPr lang="en-US" smtClean="0"/>
              <a:t>3/28/2025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0215387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8602C64-F8A6-4C16-A190-2317293DBE5C}" type="datetime1">
              <a:rPr lang="en-US" smtClean="0"/>
              <a:t>3/28/2025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86615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90C348E-FFE0-4E6D-ADF6-D74F6D9755A2}" type="datetime1">
              <a:rPr lang="en-US" smtClean="0"/>
              <a:t>3/28/2025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3835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F20994C-E75A-463D-B1FB-9A4B00C17887}" type="datetime1">
              <a:rPr lang="en-US" smtClean="0"/>
              <a:t>3/28/2025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47580865"/>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erial view of skyscrapers&#10;">
            <a:extLst>
              <a:ext uri="{FF2B5EF4-FFF2-40B4-BE49-F238E27FC236}">
                <a16:creationId xmlns:a16="http://schemas.microsoft.com/office/drawing/2014/main" id="{C2E432BE-5B0D-44E9-8E24-37DD769DEAB0}"/>
              </a:ext>
            </a:extLst>
          </p:cNvPr>
          <p:cNvPicPr>
            <a:picLocks noChangeAspect="1"/>
          </p:cNvPicPr>
          <p:nvPr/>
        </p:nvPicPr>
        <p:blipFill rotWithShape="1">
          <a:blip r:embed="rId2">
            <a:alphaModFix amt="40000"/>
          </a:blip>
          <a:srcRect t="7320" b="8411"/>
          <a:stretch/>
        </p:blipFill>
        <p:spPr>
          <a:xfrm>
            <a:off x="20" y="10"/>
            <a:ext cx="12191980" cy="6857990"/>
          </a:xfrm>
          <a:prstGeom prst="rect">
            <a:avLst/>
          </a:prstGeom>
        </p:spPr>
      </p:pic>
      <p:sp>
        <p:nvSpPr>
          <p:cNvPr id="2" name="Title 1">
            <a:extLst>
              <a:ext uri="{FF2B5EF4-FFF2-40B4-BE49-F238E27FC236}">
                <a16:creationId xmlns:a16="http://schemas.microsoft.com/office/drawing/2014/main" id="{F3F7B797-3BDC-40F9-8E80-CB0B0C130324}"/>
              </a:ext>
            </a:extLst>
          </p:cNvPr>
          <p:cNvSpPr>
            <a:spLocks noGrp="1"/>
          </p:cNvSpPr>
          <p:nvPr>
            <p:ph type="ctrTitle"/>
          </p:nvPr>
        </p:nvSpPr>
        <p:spPr/>
        <p:txBody>
          <a:bodyPr>
            <a:noAutofit/>
          </a:bodyPr>
          <a:lstStyle/>
          <a:p>
            <a:r>
              <a:rPr lang="en-US" dirty="0" smtClean="0">
                <a:solidFill>
                  <a:schemeClr val="tx1"/>
                </a:solidFill>
              </a:rPr>
              <a:t/>
            </a:r>
            <a:br>
              <a:rPr lang="en-US" dirty="0" smtClean="0">
                <a:solidFill>
                  <a:schemeClr val="tx1"/>
                </a:solidFill>
              </a:rPr>
            </a:br>
            <a:r>
              <a:rPr lang="en-US" dirty="0">
                <a:solidFill>
                  <a:schemeClr val="tx1"/>
                </a:solidFill>
              </a:rPr>
              <a:t/>
            </a:r>
            <a:br>
              <a:rPr lang="en-US" dirty="0">
                <a:solidFill>
                  <a:schemeClr val="tx1"/>
                </a:solidFill>
              </a:rPr>
            </a:br>
            <a:r>
              <a:rPr lang="en-US" dirty="0" smtClean="0">
                <a:solidFill>
                  <a:schemeClr val="tx1"/>
                </a:solidFill>
              </a:rPr>
              <a:t>IMPLEMENTING A SMART TRAFFIC LIGHT SYSTEM USING REAL TIME TRAFFIC DENSITY.</a:t>
            </a:r>
            <a:endParaRPr lang="en-US" dirty="0">
              <a:solidFill>
                <a:schemeClr val="tx1"/>
              </a:solidFill>
            </a:endParaRPr>
          </a:p>
        </p:txBody>
      </p:sp>
      <p:sp>
        <p:nvSpPr>
          <p:cNvPr id="3" name="Subtitle 2">
            <a:extLst>
              <a:ext uri="{FF2B5EF4-FFF2-40B4-BE49-F238E27FC236}">
                <a16:creationId xmlns:a16="http://schemas.microsoft.com/office/drawing/2014/main" id="{3902D97B-B3A5-4723-92DA-D3BB12BDECBA}"/>
              </a:ext>
            </a:extLst>
          </p:cNvPr>
          <p:cNvSpPr>
            <a:spLocks noGrp="1"/>
          </p:cNvSpPr>
          <p:nvPr>
            <p:ph type="subTitle" idx="1"/>
          </p:nvPr>
        </p:nvSpPr>
        <p:spPr/>
        <p:txBody>
          <a:bodyPr>
            <a:normAutofit/>
          </a:bodyPr>
          <a:lstStyle/>
          <a:p>
            <a:r>
              <a:rPr lang="en-US" dirty="0" smtClean="0">
                <a:solidFill>
                  <a:schemeClr val="tx1"/>
                </a:solidFill>
              </a:rPr>
              <a:t>GROUP 18.</a:t>
            </a:r>
            <a:endParaRPr lang="en-US" dirty="0">
              <a:solidFill>
                <a:schemeClr val="tx1"/>
              </a:solidFill>
            </a:endParaRPr>
          </a:p>
        </p:txBody>
      </p:sp>
    </p:spTree>
    <p:extLst>
      <p:ext uri="{BB962C8B-B14F-4D97-AF65-F5344CB8AC3E}">
        <p14:creationId xmlns:p14="http://schemas.microsoft.com/office/powerpoint/2010/main" val="313034757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186C8-8AF5-4258-A684-57CF33F52F72}"/>
              </a:ext>
            </a:extLst>
          </p:cNvPr>
          <p:cNvSpPr>
            <a:spLocks noGrp="1"/>
          </p:cNvSpPr>
          <p:nvPr>
            <p:ph type="title"/>
          </p:nvPr>
        </p:nvSpPr>
        <p:spPr/>
        <p:txBody>
          <a:bodyPr>
            <a:normAutofit/>
          </a:bodyPr>
          <a:lstStyle/>
          <a:p>
            <a:r>
              <a:rPr lang="en-US" sz="4000" dirty="0" smtClean="0"/>
              <a:t>GROUP MEMBERS.</a:t>
            </a:r>
            <a:endParaRPr lang="en-US" sz="40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409127436"/>
              </p:ext>
            </p:extLst>
          </p:nvPr>
        </p:nvGraphicFramePr>
        <p:xfrm>
          <a:off x="1155700" y="2603500"/>
          <a:ext cx="8824914" cy="4445000"/>
        </p:xfrm>
        <a:graphic>
          <a:graphicData uri="http://schemas.openxmlformats.org/drawingml/2006/table">
            <a:tbl>
              <a:tblPr firstRow="1" bandRow="1">
                <a:tableStyleId>{5C22544A-7EE6-4342-B048-85BDC9FD1C3A}</a:tableStyleId>
              </a:tblPr>
              <a:tblGrid>
                <a:gridCol w="4412457">
                  <a:extLst>
                    <a:ext uri="{9D8B030D-6E8A-4147-A177-3AD203B41FA5}">
                      <a16:colId xmlns:a16="http://schemas.microsoft.com/office/drawing/2014/main" val="2618324649"/>
                    </a:ext>
                  </a:extLst>
                </a:gridCol>
                <a:gridCol w="4412457">
                  <a:extLst>
                    <a:ext uri="{9D8B030D-6E8A-4147-A177-3AD203B41FA5}">
                      <a16:colId xmlns:a16="http://schemas.microsoft.com/office/drawing/2014/main" val="1664127515"/>
                    </a:ext>
                  </a:extLst>
                </a:gridCol>
              </a:tblGrid>
              <a:tr h="370840">
                <a:tc>
                  <a:txBody>
                    <a:bodyPr/>
                    <a:lstStyle/>
                    <a:p>
                      <a:r>
                        <a:rPr lang="en-US" dirty="0" smtClean="0"/>
                        <a:t>NAME(S)</a:t>
                      </a:r>
                      <a:endParaRPr lang="en-US" dirty="0"/>
                    </a:p>
                  </a:txBody>
                  <a:tcPr marL="75039" marR="75039"/>
                </a:tc>
                <a:tc>
                  <a:txBody>
                    <a:bodyPr/>
                    <a:lstStyle/>
                    <a:p>
                      <a:r>
                        <a:rPr lang="en-US" dirty="0" smtClean="0"/>
                        <a:t>INDEX NUMBERS</a:t>
                      </a:r>
                      <a:endParaRPr lang="en-US" dirty="0"/>
                    </a:p>
                  </a:txBody>
                  <a:tcPr marL="75039" marR="75039"/>
                </a:tc>
                <a:extLst>
                  <a:ext uri="{0D108BD9-81ED-4DB2-BD59-A6C34878D82A}">
                    <a16:rowId xmlns:a16="http://schemas.microsoft.com/office/drawing/2014/main" val="1840608024"/>
                  </a:ext>
                </a:extLst>
              </a:tr>
              <a:tr h="370840">
                <a:tc>
                  <a:txBody>
                    <a:bodyPr/>
                    <a:lstStyle/>
                    <a:p>
                      <a:r>
                        <a:rPr lang="en-US" dirty="0" smtClean="0"/>
                        <a:t>OWUSU STEPHEN</a:t>
                      </a:r>
                      <a:endParaRPr lang="en-US" dirty="0"/>
                    </a:p>
                  </a:txBody>
                  <a:tcPr marL="75039" marR="75039"/>
                </a:tc>
                <a:tc>
                  <a:txBody>
                    <a:bodyPr/>
                    <a:lstStyle/>
                    <a:p>
                      <a:r>
                        <a:rPr lang="en-US" dirty="0" smtClean="0"/>
                        <a:t>1859422</a:t>
                      </a:r>
                      <a:endParaRPr lang="en-US" dirty="0"/>
                    </a:p>
                  </a:txBody>
                  <a:tcPr marL="75039" marR="75039"/>
                </a:tc>
                <a:extLst>
                  <a:ext uri="{0D108BD9-81ED-4DB2-BD59-A6C34878D82A}">
                    <a16:rowId xmlns:a16="http://schemas.microsoft.com/office/drawing/2014/main" val="1114792906"/>
                  </a:ext>
                </a:extLst>
              </a:tr>
              <a:tr h="370840">
                <a:tc>
                  <a:txBody>
                    <a:bodyPr/>
                    <a:lstStyle/>
                    <a:p>
                      <a:r>
                        <a:rPr lang="en-US" dirty="0" smtClean="0"/>
                        <a:t>POBI KWAKU GABRIEL</a:t>
                      </a:r>
                      <a:endParaRPr lang="en-US" dirty="0"/>
                    </a:p>
                  </a:txBody>
                  <a:tcPr marL="75039" marR="75039"/>
                </a:tc>
                <a:tc>
                  <a:txBody>
                    <a:bodyPr/>
                    <a:lstStyle/>
                    <a:p>
                      <a:r>
                        <a:rPr lang="en-US" dirty="0" smtClean="0"/>
                        <a:t>1859722</a:t>
                      </a:r>
                      <a:endParaRPr lang="en-US" dirty="0"/>
                    </a:p>
                  </a:txBody>
                  <a:tcPr marL="75039" marR="75039"/>
                </a:tc>
                <a:extLst>
                  <a:ext uri="{0D108BD9-81ED-4DB2-BD59-A6C34878D82A}">
                    <a16:rowId xmlns:a16="http://schemas.microsoft.com/office/drawing/2014/main" val="2480576945"/>
                  </a:ext>
                </a:extLst>
              </a:tr>
              <a:tr h="370840">
                <a:tc>
                  <a:txBody>
                    <a:bodyPr/>
                    <a:lstStyle/>
                    <a:p>
                      <a:r>
                        <a:rPr lang="en-US" dirty="0" smtClean="0"/>
                        <a:t>BRYAN QUARSHIE</a:t>
                      </a:r>
                      <a:endParaRPr lang="en-US" dirty="0"/>
                    </a:p>
                  </a:txBody>
                  <a:tcPr marL="75039" marR="75039"/>
                </a:tc>
                <a:tc>
                  <a:txBody>
                    <a:bodyPr/>
                    <a:lstStyle/>
                    <a:p>
                      <a:r>
                        <a:rPr lang="en-US" dirty="0" smtClean="0"/>
                        <a:t>1859922</a:t>
                      </a:r>
                      <a:endParaRPr lang="en-US" dirty="0"/>
                    </a:p>
                  </a:txBody>
                  <a:tcPr marL="75039" marR="75039"/>
                </a:tc>
                <a:extLst>
                  <a:ext uri="{0D108BD9-81ED-4DB2-BD59-A6C34878D82A}">
                    <a16:rowId xmlns:a16="http://schemas.microsoft.com/office/drawing/2014/main" val="3292183552"/>
                  </a:ext>
                </a:extLst>
              </a:tr>
              <a:tr h="370840">
                <a:tc>
                  <a:txBody>
                    <a:bodyPr/>
                    <a:lstStyle/>
                    <a:p>
                      <a:r>
                        <a:rPr lang="en-US" dirty="0" smtClean="0"/>
                        <a:t>STEPHANY OSEI BONSU</a:t>
                      </a:r>
                      <a:endParaRPr lang="en-US" dirty="0"/>
                    </a:p>
                  </a:txBody>
                  <a:tcPr marL="75039" marR="75039"/>
                </a:tc>
                <a:tc>
                  <a:txBody>
                    <a:bodyPr/>
                    <a:lstStyle/>
                    <a:p>
                      <a:r>
                        <a:rPr lang="en-US" dirty="0" smtClean="0"/>
                        <a:t>1859122</a:t>
                      </a:r>
                      <a:endParaRPr lang="en-US" dirty="0"/>
                    </a:p>
                  </a:txBody>
                  <a:tcPr marL="75039" marR="75039"/>
                </a:tc>
                <a:extLst>
                  <a:ext uri="{0D108BD9-81ED-4DB2-BD59-A6C34878D82A}">
                    <a16:rowId xmlns:a16="http://schemas.microsoft.com/office/drawing/2014/main" val="2632070967"/>
                  </a:ext>
                </a:extLst>
              </a:tr>
              <a:tr h="370840">
                <a:tc>
                  <a:txBody>
                    <a:bodyPr/>
                    <a:lstStyle/>
                    <a:p>
                      <a:r>
                        <a:rPr lang="en-US" dirty="0" smtClean="0"/>
                        <a:t>SENA QUIST LYNN</a:t>
                      </a:r>
                      <a:endParaRPr lang="en-US" dirty="0"/>
                    </a:p>
                  </a:txBody>
                  <a:tcPr marL="75039" marR="75039"/>
                </a:tc>
                <a:tc>
                  <a:txBody>
                    <a:bodyPr/>
                    <a:lstStyle/>
                    <a:p>
                      <a:r>
                        <a:rPr lang="en-US" dirty="0" smtClean="0"/>
                        <a:t>1860022</a:t>
                      </a:r>
                      <a:endParaRPr lang="en-US" dirty="0"/>
                    </a:p>
                  </a:txBody>
                  <a:tcPr marL="75039" marR="75039"/>
                </a:tc>
                <a:extLst>
                  <a:ext uri="{0D108BD9-81ED-4DB2-BD59-A6C34878D82A}">
                    <a16:rowId xmlns:a16="http://schemas.microsoft.com/office/drawing/2014/main" val="1130256065"/>
                  </a:ext>
                </a:extLst>
              </a:tr>
              <a:tr h="370840">
                <a:tc>
                  <a:txBody>
                    <a:bodyPr/>
                    <a:lstStyle/>
                    <a:p>
                      <a:r>
                        <a:rPr lang="en-US" dirty="0" smtClean="0"/>
                        <a:t>OWUSU CHIEF</a:t>
                      </a:r>
                      <a:endParaRPr lang="en-US" dirty="0"/>
                    </a:p>
                  </a:txBody>
                  <a:tcPr marL="75039" marR="75039"/>
                </a:tc>
                <a:tc>
                  <a:txBody>
                    <a:bodyPr/>
                    <a:lstStyle/>
                    <a:p>
                      <a:r>
                        <a:rPr lang="en-US" dirty="0" smtClean="0"/>
                        <a:t>1859222</a:t>
                      </a:r>
                      <a:endParaRPr lang="en-US" dirty="0"/>
                    </a:p>
                  </a:txBody>
                  <a:tcPr marL="75039" marR="75039"/>
                </a:tc>
                <a:extLst>
                  <a:ext uri="{0D108BD9-81ED-4DB2-BD59-A6C34878D82A}">
                    <a16:rowId xmlns:a16="http://schemas.microsoft.com/office/drawing/2014/main" val="2925501417"/>
                  </a:ext>
                </a:extLst>
              </a:tr>
              <a:tr h="370840">
                <a:tc>
                  <a:txBody>
                    <a:bodyPr/>
                    <a:lstStyle/>
                    <a:p>
                      <a:r>
                        <a:rPr lang="en-US" dirty="0" smtClean="0"/>
                        <a:t>QUAGRAINE HERBERT</a:t>
                      </a:r>
                      <a:endParaRPr lang="en-US" dirty="0"/>
                    </a:p>
                  </a:txBody>
                  <a:tcPr marL="75039" marR="75039"/>
                </a:tc>
                <a:tc>
                  <a:txBody>
                    <a:bodyPr/>
                    <a:lstStyle/>
                    <a:p>
                      <a:r>
                        <a:rPr lang="en-US" dirty="0" smtClean="0"/>
                        <a:t>1859822</a:t>
                      </a:r>
                      <a:endParaRPr lang="en-US" dirty="0"/>
                    </a:p>
                  </a:txBody>
                  <a:tcPr marL="75039" marR="75039"/>
                </a:tc>
                <a:extLst>
                  <a:ext uri="{0D108BD9-81ED-4DB2-BD59-A6C34878D82A}">
                    <a16:rowId xmlns:a16="http://schemas.microsoft.com/office/drawing/2014/main" val="1581786124"/>
                  </a:ext>
                </a:extLst>
              </a:tr>
              <a:tr h="370840">
                <a:tc>
                  <a:txBody>
                    <a:bodyPr/>
                    <a:lstStyle/>
                    <a:p>
                      <a:r>
                        <a:rPr lang="en-US" dirty="0" smtClean="0"/>
                        <a:t>DANIEL</a:t>
                      </a:r>
                      <a:r>
                        <a:rPr lang="en-US" baseline="0" dirty="0" smtClean="0"/>
                        <a:t> OWUSU-AMPONSAH</a:t>
                      </a:r>
                      <a:endParaRPr lang="en-US" dirty="0"/>
                    </a:p>
                  </a:txBody>
                  <a:tcPr marL="75039" marR="75039"/>
                </a:tc>
                <a:tc>
                  <a:txBody>
                    <a:bodyPr/>
                    <a:lstStyle/>
                    <a:p>
                      <a:r>
                        <a:rPr lang="en-US" dirty="0" smtClean="0"/>
                        <a:t>1859622</a:t>
                      </a:r>
                      <a:endParaRPr lang="en-US" dirty="0"/>
                    </a:p>
                  </a:txBody>
                  <a:tcPr marL="75039" marR="75039"/>
                </a:tc>
                <a:extLst>
                  <a:ext uri="{0D108BD9-81ED-4DB2-BD59-A6C34878D82A}">
                    <a16:rowId xmlns:a16="http://schemas.microsoft.com/office/drawing/2014/main" val="2360997645"/>
                  </a:ext>
                </a:extLst>
              </a:tr>
              <a:tr h="370840">
                <a:tc>
                  <a:txBody>
                    <a:bodyPr/>
                    <a:lstStyle/>
                    <a:p>
                      <a:r>
                        <a:rPr lang="en-US" dirty="0" smtClean="0"/>
                        <a:t>OWUSU</a:t>
                      </a:r>
                      <a:r>
                        <a:rPr lang="en-US" baseline="0" dirty="0" smtClean="0"/>
                        <a:t> PRINCE OTHNIEL</a:t>
                      </a:r>
                      <a:endParaRPr lang="en-US" dirty="0"/>
                    </a:p>
                  </a:txBody>
                  <a:tcPr marL="75039" marR="75039"/>
                </a:tc>
                <a:tc>
                  <a:txBody>
                    <a:bodyPr/>
                    <a:lstStyle/>
                    <a:p>
                      <a:r>
                        <a:rPr lang="en-US" dirty="0" smtClean="0"/>
                        <a:t>1859322</a:t>
                      </a:r>
                      <a:endParaRPr lang="en-US" dirty="0"/>
                    </a:p>
                  </a:txBody>
                  <a:tcPr marL="75039" marR="75039"/>
                </a:tc>
                <a:extLst>
                  <a:ext uri="{0D108BD9-81ED-4DB2-BD59-A6C34878D82A}">
                    <a16:rowId xmlns:a16="http://schemas.microsoft.com/office/drawing/2014/main" val="3122673988"/>
                  </a:ext>
                </a:extLst>
              </a:tr>
              <a:tr h="0">
                <a:tc>
                  <a:txBody>
                    <a:bodyPr/>
                    <a:lstStyle/>
                    <a:p>
                      <a:endParaRPr lang="en-US" dirty="0"/>
                    </a:p>
                  </a:txBody>
                  <a:tcPr marL="75039" marR="75039"/>
                </a:tc>
                <a:tc>
                  <a:txBody>
                    <a:bodyPr/>
                    <a:lstStyle/>
                    <a:p>
                      <a:endParaRPr lang="en-US"/>
                    </a:p>
                  </a:txBody>
                  <a:tcPr marL="75039" marR="75039"/>
                </a:tc>
                <a:extLst>
                  <a:ext uri="{0D108BD9-81ED-4DB2-BD59-A6C34878D82A}">
                    <a16:rowId xmlns:a16="http://schemas.microsoft.com/office/drawing/2014/main" val="565337201"/>
                  </a:ext>
                </a:extLst>
              </a:tr>
              <a:tr h="370840">
                <a:tc>
                  <a:txBody>
                    <a:bodyPr/>
                    <a:lstStyle/>
                    <a:p>
                      <a:endParaRPr lang="en-US"/>
                    </a:p>
                  </a:txBody>
                  <a:tcPr marL="75039" marR="75039"/>
                </a:tc>
                <a:tc>
                  <a:txBody>
                    <a:bodyPr/>
                    <a:lstStyle/>
                    <a:p>
                      <a:endParaRPr lang="en-US" dirty="0"/>
                    </a:p>
                  </a:txBody>
                  <a:tcPr marL="75039" marR="75039"/>
                </a:tc>
                <a:extLst>
                  <a:ext uri="{0D108BD9-81ED-4DB2-BD59-A6C34878D82A}">
                    <a16:rowId xmlns:a16="http://schemas.microsoft.com/office/drawing/2014/main" val="409769073"/>
                  </a:ext>
                </a:extLst>
              </a:tr>
            </a:tbl>
          </a:graphicData>
        </a:graphic>
      </p:graphicFrame>
    </p:spTree>
    <p:extLst>
      <p:ext uri="{BB962C8B-B14F-4D97-AF65-F5344CB8AC3E}">
        <p14:creationId xmlns:p14="http://schemas.microsoft.com/office/powerpoint/2010/main" val="48977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TABLE OF CONTENTS</a:t>
            </a:r>
            <a:endParaRPr lang="en-US" sz="4000" dirty="0"/>
          </a:p>
        </p:txBody>
      </p:sp>
      <p:sp>
        <p:nvSpPr>
          <p:cNvPr id="3" name="Content Placeholder 2"/>
          <p:cNvSpPr>
            <a:spLocks noGrp="1"/>
          </p:cNvSpPr>
          <p:nvPr>
            <p:ph idx="1"/>
          </p:nvPr>
        </p:nvSpPr>
        <p:spPr/>
        <p:txBody>
          <a:bodyPr/>
          <a:lstStyle/>
          <a:p>
            <a:pPr>
              <a:buFont typeface="Arial" panose="020B0604020202020204" pitchFamily="34" charset="0"/>
              <a:buChar char="•"/>
            </a:pPr>
            <a:r>
              <a:rPr lang="en-US" dirty="0" smtClean="0"/>
              <a:t>Problem Statement</a:t>
            </a:r>
          </a:p>
          <a:p>
            <a:pPr>
              <a:buFont typeface="Arial" panose="020B0604020202020204" pitchFamily="34" charset="0"/>
              <a:buChar char="•"/>
            </a:pPr>
            <a:r>
              <a:rPr lang="en-US" dirty="0" smtClean="0"/>
              <a:t>Methodology</a:t>
            </a:r>
          </a:p>
          <a:p>
            <a:pPr>
              <a:buFont typeface="Arial" panose="020B0604020202020204" pitchFamily="34" charset="0"/>
              <a:buChar char="•"/>
            </a:pPr>
            <a:r>
              <a:rPr lang="en-US" dirty="0" smtClean="0"/>
              <a:t>Demonstration/Simulation</a:t>
            </a:r>
          </a:p>
          <a:p>
            <a:pPr>
              <a:buFont typeface="Arial" panose="020B0604020202020204" pitchFamily="34" charset="0"/>
              <a:buChar char="•"/>
            </a:pPr>
            <a:r>
              <a:rPr lang="en-US" dirty="0" smtClean="0"/>
              <a:t>Conclusion</a:t>
            </a:r>
            <a:endParaRPr lang="en-US" dirty="0"/>
          </a:p>
        </p:txBody>
      </p:sp>
    </p:spTree>
    <p:extLst>
      <p:ext uri="{BB962C8B-B14F-4D97-AF65-F5344CB8AC3E}">
        <p14:creationId xmlns:p14="http://schemas.microsoft.com/office/powerpoint/2010/main" val="3909532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smtClean="0"/>
              <a:t>PROBLEM STATEMENT.</a:t>
            </a:r>
            <a:endParaRPr lang="en-US" sz="4000" u="sng" dirty="0"/>
          </a:p>
        </p:txBody>
      </p:sp>
      <p:sp>
        <p:nvSpPr>
          <p:cNvPr id="3" name="Content Placeholder 2"/>
          <p:cNvSpPr>
            <a:spLocks noGrp="1"/>
          </p:cNvSpPr>
          <p:nvPr>
            <p:ph idx="1"/>
          </p:nvPr>
        </p:nvSpPr>
        <p:spPr/>
        <p:txBody>
          <a:bodyPr/>
          <a:lstStyle/>
          <a:p>
            <a:r>
              <a:rPr lang="en-US" dirty="0"/>
              <a:t>Congestion of vehicles in cities is a debilitating issue causing frustration for drivers and pedestrians. To curb this problem, This project is solely based on developing a smart traffic light system that not only frequently adjust the traffic lightning in various lanes to allow and disallow cars in and out of an intersection but uses the amount of cars in various lanes as a parameter for adjusting the traffic </a:t>
            </a:r>
            <a:r>
              <a:rPr lang="en-US" dirty="0" smtClean="0"/>
              <a:t>lightning.</a:t>
            </a:r>
            <a:endParaRPr lang="en-US" dirty="0"/>
          </a:p>
          <a:p>
            <a:endParaRPr lang="en-US" dirty="0"/>
          </a:p>
        </p:txBody>
      </p:sp>
    </p:spTree>
    <p:extLst>
      <p:ext uri="{BB962C8B-B14F-4D97-AF65-F5344CB8AC3E}">
        <p14:creationId xmlns:p14="http://schemas.microsoft.com/office/powerpoint/2010/main" val="2444116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smtClean="0"/>
              <a:t>METHODOLOGY.</a:t>
            </a:r>
            <a:endParaRPr lang="en-US" sz="4000" u="sng" dirty="0"/>
          </a:p>
        </p:txBody>
      </p:sp>
      <p:sp>
        <p:nvSpPr>
          <p:cNvPr id="3" name="Content Placeholder 2"/>
          <p:cNvSpPr>
            <a:spLocks noGrp="1"/>
          </p:cNvSpPr>
          <p:nvPr>
            <p:ph idx="1"/>
          </p:nvPr>
        </p:nvSpPr>
        <p:spPr/>
        <p:txBody>
          <a:bodyPr/>
          <a:lstStyle/>
          <a:p>
            <a:r>
              <a:rPr lang="en-US" dirty="0" smtClean="0"/>
              <a:t>The road model used was a crossroad.</a:t>
            </a:r>
          </a:p>
          <a:p>
            <a:r>
              <a:rPr lang="en-US" dirty="0" smtClean="0"/>
              <a:t>System </a:t>
            </a:r>
            <a:r>
              <a:rPr lang="en-US" dirty="0"/>
              <a:t>Design and </a:t>
            </a:r>
            <a:r>
              <a:rPr lang="en-US" dirty="0" smtClean="0"/>
              <a:t>Planning</a:t>
            </a:r>
          </a:p>
          <a:p>
            <a:pPr marL="0" indent="0">
              <a:buNone/>
            </a:pPr>
            <a:r>
              <a:rPr lang="en-US" dirty="0" smtClean="0"/>
              <a:t>Before </a:t>
            </a:r>
            <a:r>
              <a:rPr lang="en-US" dirty="0"/>
              <a:t>implementing the system, we planned the entire circuit and how components would interact. The key considerations included</a:t>
            </a:r>
            <a:r>
              <a:rPr lang="en-US" dirty="0" smtClean="0"/>
              <a:t>: The </a:t>
            </a:r>
            <a:r>
              <a:rPr lang="en-US" dirty="0"/>
              <a:t>number of lanes to be controlled (4 lanes).The type of sensors to detect vehicles (ultrasonic sensors).The traffic light sequence and timing adjustments based on congestion</a:t>
            </a:r>
            <a:r>
              <a:rPr lang="en-US" dirty="0" smtClean="0"/>
              <a:t>. The </a:t>
            </a:r>
            <a:r>
              <a:rPr lang="en-US" dirty="0"/>
              <a:t>microcontroller to be used (</a:t>
            </a:r>
            <a:r>
              <a:rPr lang="en-US" dirty="0" smtClean="0"/>
              <a:t>Arduino mega).</a:t>
            </a:r>
          </a:p>
          <a:p>
            <a:r>
              <a:rPr lang="en-US" dirty="0"/>
              <a:t>Hardware Components and Circuit Design: The circuit consists </a:t>
            </a:r>
            <a:r>
              <a:rPr lang="en-US" dirty="0" err="1"/>
              <a:t>of:Ultrasonic</a:t>
            </a:r>
            <a:r>
              <a:rPr lang="en-US" dirty="0"/>
              <a:t> Sensors (HC-SR04</a:t>
            </a:r>
            <a:r>
              <a:rPr lang="en-US" dirty="0" smtClean="0"/>
              <a:t>) for </a:t>
            </a:r>
            <a:r>
              <a:rPr lang="en-US" dirty="0"/>
              <a:t>each lane, Traffic Light </a:t>
            </a:r>
            <a:r>
              <a:rPr lang="en-US" dirty="0" smtClean="0"/>
              <a:t>LEDs implemented with red, yellow and green LEDs and finally the Arduino mega.</a:t>
            </a:r>
          </a:p>
          <a:p>
            <a:endParaRPr lang="en-US" dirty="0"/>
          </a:p>
        </p:txBody>
      </p:sp>
    </p:spTree>
    <p:extLst>
      <p:ext uri="{BB962C8B-B14F-4D97-AF65-F5344CB8AC3E}">
        <p14:creationId xmlns:p14="http://schemas.microsoft.com/office/powerpoint/2010/main" val="1705675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idx="1"/>
          </p:nvPr>
        </p:nvSpPr>
        <p:spPr/>
        <p:txBody>
          <a:bodyPr>
            <a:normAutofit lnSpcReduction="10000"/>
          </a:bodyPr>
          <a:lstStyle/>
          <a:p>
            <a:r>
              <a:rPr lang="en-US" dirty="0"/>
              <a:t>Connections</a:t>
            </a:r>
            <a:r>
              <a:rPr lang="en-US" dirty="0" smtClean="0"/>
              <a:t>: The </a:t>
            </a:r>
            <a:r>
              <a:rPr lang="en-US" dirty="0"/>
              <a:t>trigger pins of the ultrasonic sensors are connected to digital pins on the Arduino</a:t>
            </a:r>
            <a:r>
              <a:rPr lang="en-US" dirty="0" smtClean="0"/>
              <a:t>. The </a:t>
            </a:r>
            <a:r>
              <a:rPr lang="en-US" dirty="0"/>
              <a:t>echo pins receive signals and are also connected to Arduino inputs</a:t>
            </a:r>
            <a:r>
              <a:rPr lang="en-US" dirty="0" smtClean="0"/>
              <a:t>. The </a:t>
            </a:r>
            <a:r>
              <a:rPr lang="en-US" dirty="0"/>
              <a:t>traffic lights (LEDs) are connected to output pins of the Arduino, which control their on/off states</a:t>
            </a:r>
            <a:r>
              <a:rPr lang="en-US" dirty="0" smtClean="0"/>
              <a:t>. The </a:t>
            </a:r>
            <a:r>
              <a:rPr lang="en-US" dirty="0"/>
              <a:t>circuit was designed in </a:t>
            </a:r>
            <a:r>
              <a:rPr lang="en-US" dirty="0" err="1"/>
              <a:t>Wokwi</a:t>
            </a:r>
            <a:r>
              <a:rPr lang="en-US" dirty="0"/>
              <a:t> (a simulation tool), allowing us to test functionality before physically assembling the hardware</a:t>
            </a:r>
            <a:r>
              <a:rPr lang="en-US" dirty="0" smtClean="0"/>
              <a:t>.</a:t>
            </a:r>
          </a:p>
          <a:p>
            <a:r>
              <a:rPr lang="en-US" dirty="0"/>
              <a:t>Sensor Data Collection &amp; Processing: The Arduino sends a trigger pulse to the ultrasonic sensor</a:t>
            </a:r>
            <a:r>
              <a:rPr lang="en-US" dirty="0" smtClean="0"/>
              <a:t>. The </a:t>
            </a:r>
            <a:r>
              <a:rPr lang="en-US" dirty="0"/>
              <a:t>sensor emits ultrasonic waves that bounce off vehicles and return</a:t>
            </a:r>
            <a:r>
              <a:rPr lang="en-US" dirty="0" smtClean="0"/>
              <a:t>. The </a:t>
            </a:r>
            <a:r>
              <a:rPr lang="en-US" dirty="0"/>
              <a:t>echo pin receives the signal, and the Arduino calculates the distance based on time taken</a:t>
            </a:r>
            <a:r>
              <a:rPr lang="en-US" dirty="0" smtClean="0"/>
              <a:t>. If </a:t>
            </a:r>
            <a:r>
              <a:rPr lang="en-US" dirty="0"/>
              <a:t>the distance is less than 50 cm (threshold value), a vehicle is considered present</a:t>
            </a:r>
            <a:r>
              <a:rPr lang="en-US" dirty="0" smtClean="0"/>
              <a:t>. The </a:t>
            </a:r>
            <a:r>
              <a:rPr lang="en-US" dirty="0"/>
              <a:t>system maintains a vehicle count for each lane, updating congestion levels dynamically</a:t>
            </a:r>
            <a:r>
              <a:rPr lang="en-US" dirty="0" smtClean="0"/>
              <a:t>. </a:t>
            </a:r>
            <a:endParaRPr lang="en-US" dirty="0"/>
          </a:p>
        </p:txBody>
      </p:sp>
    </p:spTree>
    <p:extLst>
      <p:ext uri="{BB962C8B-B14F-4D97-AF65-F5344CB8AC3E}">
        <p14:creationId xmlns:p14="http://schemas.microsoft.com/office/powerpoint/2010/main" val="29805016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a:t>
            </a:r>
            <a:endParaRPr lang="en-US" dirty="0"/>
          </a:p>
        </p:txBody>
      </p:sp>
      <p:sp>
        <p:nvSpPr>
          <p:cNvPr id="3" name="Content Placeholder 2"/>
          <p:cNvSpPr>
            <a:spLocks noGrp="1"/>
          </p:cNvSpPr>
          <p:nvPr>
            <p:ph idx="1"/>
          </p:nvPr>
        </p:nvSpPr>
        <p:spPr/>
        <p:txBody>
          <a:bodyPr/>
          <a:lstStyle/>
          <a:p>
            <a:r>
              <a:rPr lang="en-US" dirty="0"/>
              <a:t>Traffic Light Control </a:t>
            </a:r>
            <a:r>
              <a:rPr lang="en-US" dirty="0" smtClean="0"/>
              <a:t>Logic: The </a:t>
            </a:r>
            <a:r>
              <a:rPr lang="en-US" dirty="0"/>
              <a:t>system prioritizes the lane with the highest number of detected vehicles. The traffic light control follows these </a:t>
            </a:r>
            <a:r>
              <a:rPr lang="en-US" dirty="0" err="1"/>
              <a:t>steps:All</a:t>
            </a:r>
            <a:r>
              <a:rPr lang="en-US" dirty="0"/>
              <a:t> lanes start with red lights to ensure safety</a:t>
            </a:r>
            <a:r>
              <a:rPr lang="en-US" dirty="0" smtClean="0"/>
              <a:t>. The </a:t>
            </a:r>
            <a:r>
              <a:rPr lang="en-US" dirty="0"/>
              <a:t>Arduino identifies the most congested lane</a:t>
            </a:r>
            <a:r>
              <a:rPr lang="en-US" dirty="0" smtClean="0"/>
              <a:t>. That </a:t>
            </a:r>
            <a:r>
              <a:rPr lang="en-US" dirty="0"/>
              <a:t>lane receives a green signal for a dynamic duration, calculated as</a:t>
            </a:r>
            <a:r>
              <a:rPr lang="en-US" dirty="0" smtClean="0"/>
              <a:t>: Green</a:t>
            </a:r>
            <a:r>
              <a:rPr lang="en-US" dirty="0"/>
              <a:t> Time=Base Green Time+(Number of </a:t>
            </a:r>
            <a:r>
              <a:rPr lang="en-US" dirty="0" err="1"/>
              <a:t>Vehicles×Extra</a:t>
            </a:r>
            <a:r>
              <a:rPr lang="en-US" dirty="0"/>
              <a:t> Time per Vehicle)Green Time=Base Green Time+(Number of </a:t>
            </a:r>
            <a:r>
              <a:rPr lang="en-US" dirty="0" err="1"/>
              <a:t>Vehicles×Extra</a:t>
            </a:r>
            <a:r>
              <a:rPr lang="en-US" dirty="0"/>
              <a:t> Time per Vehicle)The time is capped at a maximum of 20 seconds to prevent long waiting times in other lanes</a:t>
            </a:r>
            <a:r>
              <a:rPr lang="en-US" dirty="0" smtClean="0"/>
              <a:t>. After </a:t>
            </a:r>
            <a:r>
              <a:rPr lang="en-US" dirty="0"/>
              <a:t>the green phase, the yellow light activates for 3 seconds before turning red</a:t>
            </a:r>
            <a:r>
              <a:rPr lang="en-US" dirty="0" smtClean="0"/>
              <a:t>. The </a:t>
            </a:r>
            <a:r>
              <a:rPr lang="en-US" dirty="0"/>
              <a:t>process repeats for the next most congested lane.</a:t>
            </a:r>
          </a:p>
        </p:txBody>
      </p:sp>
    </p:spTree>
    <p:extLst>
      <p:ext uri="{BB962C8B-B14F-4D97-AF65-F5344CB8AC3E}">
        <p14:creationId xmlns:p14="http://schemas.microsoft.com/office/powerpoint/2010/main" val="34507744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smtClean="0"/>
              <a:t>              CIRCUIT/SCHEMATIC</a:t>
            </a:r>
            <a:endParaRPr lang="en-US" sz="4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1057" y="2741743"/>
            <a:ext cx="5768298" cy="3931199"/>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7700" y="2741743"/>
            <a:ext cx="5483357" cy="3896222"/>
          </a:xfrm>
          <a:prstGeom prst="rect">
            <a:avLst/>
          </a:prstGeom>
        </p:spPr>
      </p:pic>
    </p:spTree>
    <p:extLst>
      <p:ext uri="{BB962C8B-B14F-4D97-AF65-F5344CB8AC3E}">
        <p14:creationId xmlns:p14="http://schemas.microsoft.com/office/powerpoint/2010/main" val="39533502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smtClean="0"/>
              <a:t>CONCLUSION.</a:t>
            </a:r>
            <a:endParaRPr lang="en-US" sz="4000" u="sng" dirty="0"/>
          </a:p>
        </p:txBody>
      </p:sp>
      <p:sp>
        <p:nvSpPr>
          <p:cNvPr id="3" name="Content Placeholder 2"/>
          <p:cNvSpPr>
            <a:spLocks noGrp="1"/>
          </p:cNvSpPr>
          <p:nvPr>
            <p:ph idx="1"/>
          </p:nvPr>
        </p:nvSpPr>
        <p:spPr>
          <a:xfrm>
            <a:off x="657224" y="2011680"/>
            <a:ext cx="10773157" cy="4142935"/>
          </a:xfrm>
        </p:spPr>
        <p:txBody>
          <a:bodyPr>
            <a:normAutofit/>
          </a:bodyPr>
          <a:lstStyle/>
          <a:p>
            <a:pPr marL="0" indent="0">
              <a:buNone/>
            </a:pPr>
            <a:r>
              <a:rPr lang="en-US" b="1" u="sng" dirty="0" smtClean="0"/>
              <a:t>Challenges:</a:t>
            </a:r>
          </a:p>
          <a:p>
            <a:r>
              <a:rPr lang="en-US" dirty="0" smtClean="0"/>
              <a:t>Using tinker cad did not provide the opportunity to model a road for the project. We then used Proteus to rectify this issue and then we encountered an issue with the libraries on Proteus.</a:t>
            </a:r>
          </a:p>
          <a:p>
            <a:r>
              <a:rPr lang="en-US" dirty="0" smtClean="0"/>
              <a:t>The Arduino Uno board could not meet the peripheral needs of the project and hence an Arduino mega board was used instead  which was provided by wokWii.</a:t>
            </a:r>
          </a:p>
          <a:p>
            <a:pPr marL="0" indent="0">
              <a:buNone/>
            </a:pPr>
            <a:r>
              <a:rPr lang="en-US" b="1" u="sng" dirty="0"/>
              <a:t>Future </a:t>
            </a:r>
            <a:r>
              <a:rPr lang="en-US" b="1" u="sng" dirty="0" smtClean="0"/>
              <a:t>Improvements:</a:t>
            </a:r>
          </a:p>
          <a:p>
            <a:r>
              <a:rPr lang="en-US" dirty="0" smtClean="0"/>
              <a:t>Use of AI cameras instead of the Ultrasonic Sensors.</a:t>
            </a:r>
          </a:p>
          <a:p>
            <a:r>
              <a:rPr lang="en-US" dirty="0" smtClean="0"/>
              <a:t>Emergency </a:t>
            </a:r>
            <a:r>
              <a:rPr lang="en-US" dirty="0"/>
              <a:t>vehicle </a:t>
            </a:r>
            <a:r>
              <a:rPr lang="en-US" dirty="0" smtClean="0"/>
              <a:t>detection </a:t>
            </a:r>
            <a:r>
              <a:rPr lang="en-US" dirty="0"/>
              <a:t>to give priority to ambulances</a:t>
            </a:r>
            <a:r>
              <a:rPr lang="en-US" dirty="0" smtClean="0"/>
              <a:t>.</a:t>
            </a:r>
          </a:p>
          <a:p>
            <a:r>
              <a:rPr lang="en-US" dirty="0" smtClean="0"/>
              <a:t>A </a:t>
            </a:r>
            <a:r>
              <a:rPr lang="en-US" dirty="0"/>
              <a:t>mobile </a:t>
            </a:r>
            <a:r>
              <a:rPr lang="en-US" dirty="0" smtClean="0"/>
              <a:t>app </a:t>
            </a:r>
            <a:r>
              <a:rPr lang="en-US" dirty="0"/>
              <a:t>that tells drivers which roads are less </a:t>
            </a:r>
            <a:r>
              <a:rPr lang="en-US" dirty="0" smtClean="0"/>
              <a:t>busy and also factors in the number of pedestrians crossing.</a:t>
            </a:r>
            <a:endParaRPr lang="en-US" dirty="0"/>
          </a:p>
        </p:txBody>
      </p:sp>
    </p:spTree>
    <p:extLst>
      <p:ext uri="{BB962C8B-B14F-4D97-AF65-F5344CB8AC3E}">
        <p14:creationId xmlns:p14="http://schemas.microsoft.com/office/powerpoint/2010/main" val="61808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C13C901-7F07-466C-BBFB-37B66ED1F691}">
  <ds:schemaRefs>
    <ds:schemaRef ds:uri="http://schemas.openxmlformats.org/package/2006/metadata/core-properties"/>
    <ds:schemaRef ds:uri="http://schemas.microsoft.com/office/2006/documentManagement/types"/>
    <ds:schemaRef ds:uri="http://purl.org/dc/elements/1.1/"/>
    <ds:schemaRef ds:uri="http://www.w3.org/XML/1998/namespace"/>
    <ds:schemaRef ds:uri="http://purl.org/dc/terms/"/>
    <ds:schemaRef ds:uri="http://schemas.microsoft.com/office/2006/metadata/properties"/>
    <ds:schemaRef ds:uri="http://schemas.microsoft.com/office/infopath/2007/PartnerControls"/>
    <ds:schemaRef ds:uri="16c05727-aa75-4e4a-9b5f-8a80a1165891"/>
    <ds:schemaRef ds:uri="71af3243-3dd4-4a8d-8c0d-dd76da1f02a5"/>
    <ds:schemaRef ds:uri="http://purl.org/dc/dcmitype/"/>
  </ds:schemaRefs>
</ds:datastoreItem>
</file>

<file path=customXml/itemProps2.xml><?xml version="1.0" encoding="utf-8"?>
<ds:datastoreItem xmlns:ds="http://schemas.openxmlformats.org/officeDocument/2006/customXml" ds:itemID="{8C149337-CC20-42E7-8327-E5212BE3445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11AEF4D-E1F1-46B8-8C58-B490BFDD64A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 Boardroom</Template>
  <TotalTime>0</TotalTime>
  <Words>563</Words>
  <Application>Microsoft Office PowerPoint</Application>
  <PresentationFormat>Widescreen</PresentationFormat>
  <Paragraphs>49</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Century Gothic</vt:lpstr>
      <vt:lpstr>Wingdings 3</vt:lpstr>
      <vt:lpstr>Ion Boardroom</vt:lpstr>
      <vt:lpstr>  IMPLEMENTING A SMART TRAFFIC LIGHT SYSTEM USING REAL TIME TRAFFIC DENSITY.</vt:lpstr>
      <vt:lpstr>GROUP MEMBERS.</vt:lpstr>
      <vt:lpstr>TABLE OF CONTENTS</vt:lpstr>
      <vt:lpstr>PROBLEM STATEMENT.</vt:lpstr>
      <vt:lpstr>METHODOLOGY.</vt:lpstr>
      <vt:lpstr>Methodology</vt:lpstr>
      <vt:lpstr>Methodology</vt:lpstr>
      <vt:lpstr>              CIRCUIT/SCHEMATIC</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2025-03-27T13:15:43Z</dcterms:created>
  <dcterms:modified xsi:type="dcterms:W3CDTF">2025-03-28T21:34:10Z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